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DM Sans" pitchFamily="2" charset="0"/>
      <p:regular r:id="rId13"/>
      <p:bold r:id="rId14"/>
    </p:embeddedFont>
    <p:embeddedFont>
      <p:font typeface="Libre Baskerville" panose="02000000000000000000" pitchFamily="2" charset="0"/>
      <p:regular r:id="rId15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0" d="100"/>
          <a:sy n="70" d="100"/>
        </p:scale>
        <p:origin x="60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768028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011204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Boshlang'ich Sinf O'quvchilarida Mantiqiy Fikrni Rivojlantirish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477703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Ushbu taqdimot boshlang'ich sinf o'quvchilarida mantiqiy fikrlashni rivojlantirish metodikasiga bag'ishlangan. Bu jarayonning ahamiyati va o'qitish usullari ko'rib chiqiladi.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5838468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0741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Xulosa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8348" y="2369820"/>
            <a:ext cx="2152055" cy="130694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894892" y="2985849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</a:t>
            </a:r>
            <a:endParaRPr lang="en-US" sz="2500" dirty="0"/>
          </a:p>
        </p:txBody>
      </p:sp>
      <p:sp>
        <p:nvSpPr>
          <p:cNvPr id="5" name="Text 2"/>
          <p:cNvSpPr/>
          <p:nvPr/>
        </p:nvSpPr>
        <p:spPr>
          <a:xfrm>
            <a:off x="5357217" y="2596634"/>
            <a:ext cx="237351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Aqliy rivojlanish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5357217" y="3087053"/>
            <a:ext cx="237351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Muhim rol o'ynaydi.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187077" y="3689866"/>
            <a:ext cx="8592860" cy="15240"/>
          </a:xfrm>
          <a:prstGeom prst="roundRect">
            <a:avLst>
              <a:gd name="adj" fmla="val 625116"/>
            </a:avLst>
          </a:prstGeom>
          <a:solidFill>
            <a:srgbClr val="DDD3BA"/>
          </a:solidFill>
          <a:ln/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2381" y="3733443"/>
            <a:ext cx="4304109" cy="1306949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894892" y="4187547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2</a:t>
            </a:r>
            <a:endParaRPr lang="en-US" sz="2500" dirty="0"/>
          </a:p>
        </p:txBody>
      </p:sp>
      <p:sp>
        <p:nvSpPr>
          <p:cNvPr id="10" name="Text 6"/>
          <p:cNvSpPr/>
          <p:nvPr/>
        </p:nvSpPr>
        <p:spPr>
          <a:xfrm>
            <a:off x="6433304" y="396025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To'g'ri metodika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6433304" y="4450675"/>
            <a:ext cx="38867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Qobiliyatni oshirishga yordam beradi.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6263164" y="5053489"/>
            <a:ext cx="7516773" cy="15240"/>
          </a:xfrm>
          <a:prstGeom prst="roundRect">
            <a:avLst>
              <a:gd name="adj" fmla="val 625116"/>
            </a:avLst>
          </a:prstGeom>
          <a:solidFill>
            <a:srgbClr val="DDD3BA"/>
          </a:solidFill>
          <a:ln/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294" y="5097066"/>
            <a:ext cx="6456164" cy="1306949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894773" y="5551170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</a:t>
            </a:r>
            <a:endParaRPr lang="en-US" sz="2500" dirty="0"/>
          </a:p>
        </p:txBody>
      </p:sp>
      <p:sp>
        <p:nvSpPr>
          <p:cNvPr id="15" name="Text 10"/>
          <p:cNvSpPr/>
          <p:nvPr/>
        </p:nvSpPr>
        <p:spPr>
          <a:xfrm>
            <a:off x="7509272" y="532388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Takomillashtirish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7509272" y="5814298"/>
            <a:ext cx="50286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Doimiy ravishda takomillashtirib borishlari kerak.</a:t>
            </a:r>
            <a:endParaRPr lang="en-US" sz="1750" dirty="0"/>
          </a:p>
        </p:txBody>
      </p:sp>
      <p:sp>
        <p:nvSpPr>
          <p:cNvPr id="17" name="Text 12"/>
          <p:cNvSpPr/>
          <p:nvPr/>
        </p:nvSpPr>
        <p:spPr>
          <a:xfrm>
            <a:off x="793790" y="665916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Mantiqiy masalalar o'quvchilarning aqliy rivojlanishida muhim rol o'ynaydi.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781782"/>
            <a:ext cx="1003720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Mantiqiy Masalalarning Ahamiyati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08587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860" y="5128379"/>
            <a:ext cx="340162" cy="42529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530906" y="508587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Fikrlashni oshiradi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1530906" y="5576292"/>
            <a:ext cx="345924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Mantiqiy fikrlash qobiliyatini oshiradi. Ijodiy yondashuvni shakllantiradi.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5216962" y="508587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02032" y="5128379"/>
            <a:ext cx="340162" cy="42529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5954078" y="5085874"/>
            <a:ext cx="3459242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Yechim topishga o'rgatadi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5954078" y="5930622"/>
            <a:ext cx="345924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Standart bo'lmagan vaziyatlarda yechim topishga o'rgatadi.</a:t>
            </a:r>
            <a:endParaRPr lang="en-US" sz="1750" dirty="0"/>
          </a:p>
        </p:txBody>
      </p:sp>
      <p:sp>
        <p:nvSpPr>
          <p:cNvPr id="12" name="Shape 7"/>
          <p:cNvSpPr/>
          <p:nvPr/>
        </p:nvSpPr>
        <p:spPr>
          <a:xfrm>
            <a:off x="9640133" y="508587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25204" y="5128379"/>
            <a:ext cx="340162" cy="425291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0377249" y="5085874"/>
            <a:ext cx="325112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Diqqatni rivojlantiradi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10377249" y="5576292"/>
            <a:ext cx="345924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Diqqatni jamlash va analiz qilish ko'nikmalarini rivojlantiradi.</a:t>
            </a:r>
            <a:endParaRPr lang="en-US" sz="1750" dirty="0"/>
          </a:p>
        </p:txBody>
      </p:sp>
      <p:sp>
        <p:nvSpPr>
          <p:cNvPr id="16" name="Text 10"/>
          <p:cNvSpPr/>
          <p:nvPr/>
        </p:nvSpPr>
        <p:spPr>
          <a:xfrm>
            <a:off x="793790" y="692015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Mantiqiy masalalar bolalarning aqliy qobiliyatlarini o'stirishda muhim rol o'ynaydi.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758071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Mantiqiy Masalalarning Turlari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2515791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80190" y="3309580"/>
            <a:ext cx="22919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Kombinatorika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6280190" y="3799999"/>
            <a:ext cx="22919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Rangli qalamlardan foydalanish.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12304" y="2515791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912304" y="3309580"/>
            <a:ext cx="229207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Geometrik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8912304" y="3799999"/>
            <a:ext cx="229207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Shakllarni joylashtirish.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44538" y="2515791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1544538" y="3309580"/>
            <a:ext cx="22919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Og'zaki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11544538" y="3799999"/>
            <a:ext cx="22919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Topishmoqlar, savollar.</a:t>
            </a:r>
            <a:endParaRPr lang="en-US" sz="17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80190" y="5206246"/>
            <a:ext cx="566976" cy="566976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6280190" y="6000036"/>
            <a:ext cx="22919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Qiziqarli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6280190" y="6490454"/>
            <a:ext cx="22919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Hayotiy vaziyatlar.</a:t>
            </a:r>
            <a:endParaRPr lang="en-US" sz="1750" dirty="0"/>
          </a:p>
        </p:txBody>
      </p:sp>
      <p:sp>
        <p:nvSpPr>
          <p:cNvPr id="16" name="Text 9"/>
          <p:cNvSpPr/>
          <p:nvPr/>
        </p:nvSpPr>
        <p:spPr>
          <a:xfrm>
            <a:off x="6280190" y="710850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Har bir tur o'quvchilarning turli qobiliyatlarini rivojlantirishga qaratilgan.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412325"/>
            <a:ext cx="1012626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Yosh Xususiyatlarini Hisobga Olish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68808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Mos masalalar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269224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O'quvchilarning yoshiga mos masalalarni tanlash muhim.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68808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Sodda til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269224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Sodda tildan foydalanish va tushunarli ko'rsatmalar berish zarur.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68808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O'yin tarzida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269224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Masalalarni qiziqarli va o'yin tarzida taqdim etish lozim.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93790" y="545425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Yosh xususiyatlarini hisobga olish muvaffaqiyatli ta'limning asosi hisoblanadi.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75367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1049" y="3360420"/>
            <a:ext cx="8250674" cy="688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Metodik Tavsiyalar: 1-Qadam</a:t>
            </a:r>
            <a:endParaRPr lang="en-US" sz="43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049" y="4379238"/>
            <a:ext cx="1101447" cy="132171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02894" y="4599503"/>
            <a:ext cx="2983706" cy="3442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Tushunishga yordam</a:t>
            </a:r>
            <a:endParaRPr lang="en-US" sz="2150" dirty="0"/>
          </a:p>
        </p:txBody>
      </p:sp>
      <p:sp>
        <p:nvSpPr>
          <p:cNvPr id="6" name="Text 2"/>
          <p:cNvSpPr/>
          <p:nvPr/>
        </p:nvSpPr>
        <p:spPr>
          <a:xfrm>
            <a:off x="2202894" y="5075873"/>
            <a:ext cx="11656457" cy="352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Savollar berish, muhokama qilish.</a:t>
            </a:r>
            <a:endParaRPr lang="en-US" sz="17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1049" y="5700951"/>
            <a:ext cx="1101447" cy="132171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02894" y="5921216"/>
            <a:ext cx="2753678" cy="3442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Soddalashtirish</a:t>
            </a:r>
            <a:endParaRPr lang="en-US" sz="2150" dirty="0"/>
          </a:p>
        </p:txBody>
      </p:sp>
      <p:sp>
        <p:nvSpPr>
          <p:cNvPr id="9" name="Text 4"/>
          <p:cNvSpPr/>
          <p:nvPr/>
        </p:nvSpPr>
        <p:spPr>
          <a:xfrm>
            <a:off x="2202894" y="6397585"/>
            <a:ext cx="11656457" cy="352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Kichikroq qismlarga bo'lish.</a:t>
            </a:r>
            <a:endParaRPr lang="en-US" sz="1700" dirty="0"/>
          </a:p>
        </p:txBody>
      </p:sp>
      <p:sp>
        <p:nvSpPr>
          <p:cNvPr id="10" name="Text 5"/>
          <p:cNvSpPr/>
          <p:nvPr/>
        </p:nvSpPr>
        <p:spPr>
          <a:xfrm>
            <a:off x="771049" y="7270433"/>
            <a:ext cx="13088303" cy="352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Masalani tushunish va soddalashtirish yechim topishning birinchi qadamidir.</a:t>
            </a:r>
            <a:endParaRPr lang="en-US" sz="17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42023"/>
            <a:ext cx="859143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Metodik Tavsiyalar: 2-Qadam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743789" y="377880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Reja tuzish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269224"/>
            <a:ext cx="37852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Qanday usullardan foydalanish mumkinligi.</a:t>
            </a:r>
            <a:endParaRPr lang="en-US" sz="17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104430"/>
            <a:ext cx="4564975" cy="4564975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0033" y="4187547"/>
            <a:ext cx="318968" cy="39862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0051256" y="396025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Sinov va xato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10051256" y="4450675"/>
            <a:ext cx="378535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Turli variantlarni ko'rib chiqish.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2104430"/>
            <a:ext cx="4564975" cy="4564975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31041" y="4187547"/>
            <a:ext cx="318968" cy="39862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93790" y="692455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Yechim rejasini tuzish va turli usullarni sinab ko'rish muhimdir.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66532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Metodik Tavsiyalar: 3-Qadam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423047"/>
            <a:ext cx="170021" cy="853321"/>
          </a:xfrm>
          <a:prstGeom prst="roundRect">
            <a:avLst>
              <a:gd name="adj" fmla="val 56033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790373" y="342304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Tekshirish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790373" y="3913465"/>
            <a:ext cx="704623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Javobning to'g'riligiga ishonch hosil qilish.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6620351" y="4503182"/>
            <a:ext cx="170021" cy="853321"/>
          </a:xfrm>
          <a:prstGeom prst="roundRect">
            <a:avLst>
              <a:gd name="adj" fmla="val 56033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7130534" y="450318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Izohlash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130534" y="4993600"/>
            <a:ext cx="6706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Nima uchun aynan shu javob to'g'ri ekanligini tushuntirish.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6280190" y="583846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Yechimni tekshirish va izohlash o'quvchilarning tushunishini mustahkamlaydi.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30980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Metodik Tavsiyalar: 4-Qadam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067526"/>
            <a:ext cx="3664863" cy="1685092"/>
          </a:xfrm>
          <a:prstGeom prst="roundRect">
            <a:avLst>
              <a:gd name="adj" fmla="val 5654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14624" y="330196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Rag'batlantirish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14624" y="3792379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Muvaffaqiyat uchun maqtash, xatolardan xulosa chiqarish.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3067526"/>
            <a:ext cx="3664863" cy="1685092"/>
          </a:xfrm>
          <a:prstGeom prst="roundRect">
            <a:avLst>
              <a:gd name="adj" fmla="val 5654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406301" y="3301960"/>
            <a:ext cx="316218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Individual yondashuv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406301" y="3792379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Har bir o'quvchining qobiliyatini hisobga olish.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4979432"/>
            <a:ext cx="7556421" cy="1322189"/>
          </a:xfrm>
          <a:prstGeom prst="roundRect">
            <a:avLst>
              <a:gd name="adj" fmla="val 7205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514624" y="52138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Guruhda ishlash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14624" y="5704284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O'quvchilarning bir-biriga yordam berishini ta'minlash.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6280190" y="655677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Rag'batlantirish va individual yondashuv o'quvchilarni motivatsiya qiladi.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94261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Baholash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2104906"/>
            <a:ext cx="7556421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100%</a:t>
            </a:r>
            <a:endParaRPr lang="en-US" sz="5850" dirty="0"/>
          </a:p>
        </p:txBody>
      </p:sp>
      <p:sp>
        <p:nvSpPr>
          <p:cNvPr id="5" name="Text 2"/>
          <p:cNvSpPr/>
          <p:nvPr/>
        </p:nvSpPr>
        <p:spPr>
          <a:xfrm>
            <a:off x="3154323" y="313670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Yutuqlar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3627120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O'quvchilarning yutuqlarini aniqlash.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4783812"/>
            <a:ext cx="7556421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50%</a:t>
            </a:r>
            <a:endParaRPr lang="en-US" sz="5850" dirty="0"/>
          </a:p>
        </p:txBody>
      </p:sp>
      <p:sp>
        <p:nvSpPr>
          <p:cNvPr id="8" name="Text 5"/>
          <p:cNvSpPr/>
          <p:nvPr/>
        </p:nvSpPr>
        <p:spPr>
          <a:xfrm>
            <a:off x="3154323" y="581560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Kamchiliklar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93790" y="630602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Kamchiliklarini aniqlash.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793790" y="6924080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Baholash o'quv jarayonini takomillashtirishga yordam beradi.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330</Words>
  <Application>Microsoft Office PowerPoint</Application>
  <PresentationFormat>Произвольный</PresentationFormat>
  <Paragraphs>83</Paragraphs>
  <Slides>10</Slides>
  <Notes>10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4" baseType="lpstr">
      <vt:lpstr>Arial</vt:lpstr>
      <vt:lpstr>DM Sans</vt:lpstr>
      <vt:lpstr>Libre Baskerville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abdurasul223872785@gmail.com</cp:lastModifiedBy>
  <cp:revision>2</cp:revision>
  <dcterms:created xsi:type="dcterms:W3CDTF">2025-04-01T16:18:19Z</dcterms:created>
  <dcterms:modified xsi:type="dcterms:W3CDTF">2025-04-04T15:31:51Z</dcterms:modified>
</cp:coreProperties>
</file>